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6"/>
  </p:notesMasterIdLst>
  <p:sldIdLst>
    <p:sldId id="256" r:id="rId2"/>
    <p:sldId id="262" r:id="rId3"/>
    <p:sldId id="286" r:id="rId4"/>
    <p:sldId id="337" r:id="rId5"/>
    <p:sldId id="289" r:id="rId6"/>
    <p:sldId id="287" r:id="rId7"/>
    <p:sldId id="288" r:id="rId8"/>
    <p:sldId id="290" r:id="rId9"/>
    <p:sldId id="291" r:id="rId10"/>
    <p:sldId id="292" r:id="rId11"/>
    <p:sldId id="293" r:id="rId12"/>
    <p:sldId id="294" r:id="rId13"/>
    <p:sldId id="295" r:id="rId14"/>
    <p:sldId id="296" r:id="rId15"/>
    <p:sldId id="297" r:id="rId16"/>
    <p:sldId id="298" r:id="rId17"/>
    <p:sldId id="299" r:id="rId18"/>
    <p:sldId id="300" r:id="rId19"/>
    <p:sldId id="301" r:id="rId20"/>
    <p:sldId id="302" r:id="rId21"/>
    <p:sldId id="304" r:id="rId22"/>
    <p:sldId id="303" r:id="rId23"/>
    <p:sldId id="305" r:id="rId24"/>
    <p:sldId id="306" r:id="rId25"/>
    <p:sldId id="307" r:id="rId26"/>
    <p:sldId id="308" r:id="rId27"/>
    <p:sldId id="309" r:id="rId28"/>
    <p:sldId id="310" r:id="rId29"/>
    <p:sldId id="311" r:id="rId30"/>
    <p:sldId id="313" r:id="rId31"/>
    <p:sldId id="312" r:id="rId32"/>
    <p:sldId id="314" r:id="rId33"/>
    <p:sldId id="315" r:id="rId34"/>
    <p:sldId id="316" r:id="rId35"/>
    <p:sldId id="317" r:id="rId36"/>
    <p:sldId id="318" r:id="rId37"/>
    <p:sldId id="319" r:id="rId38"/>
    <p:sldId id="321" r:id="rId39"/>
    <p:sldId id="320" r:id="rId40"/>
    <p:sldId id="322" r:id="rId41"/>
    <p:sldId id="323" r:id="rId42"/>
    <p:sldId id="324" r:id="rId43"/>
    <p:sldId id="325" r:id="rId44"/>
    <p:sldId id="326" r:id="rId45"/>
    <p:sldId id="327" r:id="rId46"/>
    <p:sldId id="328" r:id="rId47"/>
    <p:sldId id="329" r:id="rId48"/>
    <p:sldId id="330" r:id="rId49"/>
    <p:sldId id="332" r:id="rId50"/>
    <p:sldId id="333" r:id="rId51"/>
    <p:sldId id="334" r:id="rId52"/>
    <p:sldId id="335" r:id="rId53"/>
    <p:sldId id="336" r:id="rId54"/>
    <p:sldId id="259" r:id="rId55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66" autoAdjust="0"/>
    <p:restoredTop sz="96806" autoAdjust="0"/>
  </p:normalViewPr>
  <p:slideViewPr>
    <p:cSldViewPr>
      <p:cViewPr varScale="1">
        <p:scale>
          <a:sx n="96" d="100"/>
          <a:sy n="96" d="100"/>
        </p:scale>
        <p:origin x="750" y="1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png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wmf>
</file>

<file path=ppt/media/image20.wmf>
</file>

<file path=ppt/media/image21.wmf>
</file>

<file path=ppt/media/image22.wmf>
</file>

<file path=ppt/media/image23.wmf>
</file>

<file path=ppt/media/image24.wmf>
</file>

<file path=ppt/media/image25.wmf>
</file>

<file path=ppt/media/image26.wmf>
</file>

<file path=ppt/media/image27.wmf>
</file>

<file path=ppt/media/image28.wmf>
</file>

<file path=ppt/media/image29.wmf>
</file>

<file path=ppt/media/image3.wmf>
</file>

<file path=ppt/media/image30.wmf>
</file>

<file path=ppt/media/image31.wmf>
</file>

<file path=ppt/media/image4.wmf>
</file>

<file path=ppt/media/image5.wmf>
</file>

<file path=ppt/media/image6.wmf>
</file>

<file path=ppt/media/image7.png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37EDA8-41C8-4B24-A206-13C08A65A6D7}" type="datetimeFigureOut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FAA135-E01C-4A42-9760-5A137A0CA41F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B85509C-BD4F-47BF-9B1E-FC2E949B3621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51B24-F787-4C15-8A0F-7AEC20C70069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0D33C-CE2B-45F1-B8D4-FFD1F131F331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99440-D9EF-40CC-9B52-F6428D9B2C76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1BF52-5C6C-4959-8E27-CECB68D39FE4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63F05-2DD9-4EB1-A827-12FD992DE9DC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9AF51-4491-4873-A096-75DB6CE47516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AD9C8-8B9E-40FF-ABE2-858AC2057BBB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84999-BBBE-4BE4-A8D0-877E7D1D66CC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D17E6-02BD-4944-B9FE-7BFCCBF83D48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13E23D-1FEF-4D78-A3A3-3D6F2BB31954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197F35-AD6F-4594-8B50-334492D2E7E8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wmf"/><Relationship Id="rId2" Type="http://schemas.openxmlformats.org/officeDocument/2006/relationships/oleObject" Target="../embeddings/oleObject5.bin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wmf"/><Relationship Id="rId2" Type="http://schemas.openxmlformats.org/officeDocument/2006/relationships/oleObject" Target="../embeddings/oleObject6.bin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wmf"/><Relationship Id="rId2" Type="http://schemas.openxmlformats.org/officeDocument/2006/relationships/oleObject" Target="../embeddings/oleObject7.bin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wmf"/><Relationship Id="rId2" Type="http://schemas.openxmlformats.org/officeDocument/2006/relationships/oleObject" Target="../embeddings/oleObject8.bin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wmf"/><Relationship Id="rId2" Type="http://schemas.openxmlformats.org/officeDocument/2006/relationships/oleObject" Target="../embeddings/oleObject9.bin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wmf"/><Relationship Id="rId2" Type="http://schemas.openxmlformats.org/officeDocument/2006/relationships/oleObject" Target="../embeddings/oleObject10.bin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wmf"/><Relationship Id="rId2" Type="http://schemas.openxmlformats.org/officeDocument/2006/relationships/oleObject" Target="../embeddings/oleObject11.bin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wmf"/><Relationship Id="rId2" Type="http://schemas.openxmlformats.org/officeDocument/2006/relationships/oleObject" Target="../embeddings/oleObject12.bin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wmf"/><Relationship Id="rId2" Type="http://schemas.openxmlformats.org/officeDocument/2006/relationships/oleObject" Target="../embeddings/oleObject13.bin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wmf"/><Relationship Id="rId2" Type="http://schemas.openxmlformats.org/officeDocument/2006/relationships/oleObject" Target="../embeddings/oleObject14.bin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wmf"/><Relationship Id="rId2" Type="http://schemas.openxmlformats.org/officeDocument/2006/relationships/oleObject" Target="../embeddings/oleObject15.bin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wmf"/><Relationship Id="rId2" Type="http://schemas.openxmlformats.org/officeDocument/2006/relationships/oleObject" Target="../embeddings/oleObject16.bin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wmf"/><Relationship Id="rId2" Type="http://schemas.openxmlformats.org/officeDocument/2006/relationships/oleObject" Target="../embeddings/oleObject17.bin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wmf"/><Relationship Id="rId2" Type="http://schemas.openxmlformats.org/officeDocument/2006/relationships/oleObject" Target="../embeddings/oleObject18.bin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wmf"/><Relationship Id="rId2" Type="http://schemas.openxmlformats.org/officeDocument/2006/relationships/oleObject" Target="../embeddings/oleObject19.bin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wmf"/><Relationship Id="rId2" Type="http://schemas.openxmlformats.org/officeDocument/2006/relationships/oleObject" Target="../embeddings/oleObject20.bin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wmf"/><Relationship Id="rId2" Type="http://schemas.openxmlformats.org/officeDocument/2006/relationships/oleObject" Target="../embeddings/oleObject21.bin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wmf"/><Relationship Id="rId2" Type="http://schemas.openxmlformats.org/officeDocument/2006/relationships/oleObject" Target="../embeddings/oleObject22.bin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wmf"/><Relationship Id="rId2" Type="http://schemas.openxmlformats.org/officeDocument/2006/relationships/oleObject" Target="../embeddings/oleObject23.bin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wmf"/><Relationship Id="rId2" Type="http://schemas.openxmlformats.org/officeDocument/2006/relationships/oleObject" Target="../embeddings/oleObject24.bin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wmf"/><Relationship Id="rId2" Type="http://schemas.openxmlformats.org/officeDocument/2006/relationships/oleObject" Target="../embeddings/oleObject25.bin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wmf"/><Relationship Id="rId2" Type="http://schemas.openxmlformats.org/officeDocument/2006/relationships/oleObject" Target="../embeddings/oleObject26.bin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wmf"/><Relationship Id="rId2" Type="http://schemas.openxmlformats.org/officeDocument/2006/relationships/oleObject" Target="../embeddings/oleObject27.bin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wmf"/><Relationship Id="rId2" Type="http://schemas.openxmlformats.org/officeDocument/2006/relationships/oleObject" Target="../embeddings/oleObject28.bin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wmf"/><Relationship Id="rId2" Type="http://schemas.openxmlformats.org/officeDocument/2006/relationships/oleObject" Target="../embeddings/oleObject29.bin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wmf"/><Relationship Id="rId2" Type="http://schemas.openxmlformats.org/officeDocument/2006/relationships/oleObject" Target="../embeddings/oleObject30.bin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wmf"/><Relationship Id="rId2" Type="http://schemas.openxmlformats.org/officeDocument/2006/relationships/oleObject" Target="../embeddings/oleObject31.bin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wmf"/><Relationship Id="rId2" Type="http://schemas.openxmlformats.org/officeDocument/2006/relationships/oleObject" Target="../embeddings/oleObject32.bin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w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wmf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wmf"/><Relationship Id="rId2" Type="http://schemas.openxmlformats.org/officeDocument/2006/relationships/oleObject" Target="../embeddings/oleObject4.bin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2 Cache Memory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259632" y="4581128"/>
            <a:ext cx="6400800" cy="694928"/>
          </a:xfrm>
        </p:spPr>
        <p:txBody>
          <a:bodyPr>
            <a:normAutofit/>
          </a:bodyPr>
          <a:lstStyle/>
          <a:p>
            <a:r>
              <a:rPr lang="en-US" altLang="zh-TW" dirty="0"/>
              <a:t>Peter H. Chen</a:t>
            </a:r>
            <a:endParaRPr lang="zh-TW" altLang="en-US" dirty="0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2.4 Memory Hierarchy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10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84305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7209DF2D-9CC6-B36D-5166-881610163E0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66637575"/>
              </p:ext>
            </p:extLst>
          </p:nvPr>
        </p:nvGraphicFramePr>
        <p:xfrm>
          <a:off x="539552" y="1700808"/>
          <a:ext cx="6477000" cy="4362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6477120" imgH="4362480" progId="PBrush">
                  <p:embed/>
                </p:oleObj>
              </mc:Choice>
              <mc:Fallback>
                <p:oleObj name="Bitmap Image" r:id="rId2" imgW="6477120" imgH="43624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9552" y="1700808"/>
                        <a:ext cx="6477000" cy="43624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2.4 Memory Hierarchy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Memory Hierarchy (5:30/50:44)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11</a:t>
            </a:fld>
            <a:endParaRPr lang="zh-TW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79DC3AB-B950-1D60-E97A-9C5B9ABD826A}"/>
              </a:ext>
            </a:extLst>
          </p:cNvPr>
          <p:cNvSpPr txBox="1"/>
          <p:nvPr/>
        </p:nvSpPr>
        <p:spPr>
          <a:xfrm>
            <a:off x="2123728" y="6093296"/>
            <a:ext cx="5688632" cy="707886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800" dirty="0"/>
              <a:t>We can see there are two types of L1 cache:</a:t>
            </a:r>
          </a:p>
          <a:p>
            <a:r>
              <a:rPr lang="en-US" sz="800" dirty="0"/>
              <a:t>1. L1 Instruction Cache, during the fetch stage and </a:t>
            </a:r>
          </a:p>
          <a:p>
            <a:r>
              <a:rPr lang="en-US" sz="800" dirty="0"/>
              <a:t>2. L1 Data Cache, during the MEM stage.</a:t>
            </a:r>
          </a:p>
          <a:p>
            <a:r>
              <a:rPr lang="en-US" sz="800" dirty="0"/>
              <a:t>We have these two dedicated  caches to avoid structural hazard. One cache exclusively for instruction, one  exclusively for data to separate read and write.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9B75247-3DF3-F429-092D-1810462B7712}"/>
              </a:ext>
            </a:extLst>
          </p:cNvPr>
          <p:cNvSpPr/>
          <p:nvPr/>
        </p:nvSpPr>
        <p:spPr>
          <a:xfrm>
            <a:off x="971600" y="4293096"/>
            <a:ext cx="2664296" cy="172819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BE2BBD5-F097-53FA-71EB-A344A29EEE0D}"/>
              </a:ext>
            </a:extLst>
          </p:cNvPr>
          <p:cNvSpPr txBox="1"/>
          <p:nvPr/>
        </p:nvSpPr>
        <p:spPr>
          <a:xfrm>
            <a:off x="251520" y="4725144"/>
            <a:ext cx="792088" cy="461665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800" dirty="0"/>
              <a:t>Core: </a:t>
            </a:r>
          </a:p>
          <a:p>
            <a:r>
              <a:rPr lang="en-US" sz="800" dirty="0"/>
              <a:t>CPU, Register File, L1 Cache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8591C8A-9FF9-9BDB-D565-C7EEEA1CFEFA}"/>
              </a:ext>
            </a:extLst>
          </p:cNvPr>
          <p:cNvSpPr/>
          <p:nvPr/>
        </p:nvSpPr>
        <p:spPr>
          <a:xfrm>
            <a:off x="899592" y="2276872"/>
            <a:ext cx="1944216" cy="165618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How is L2 cache shared between different cores in a CPU? - Quora">
            <a:extLst>
              <a:ext uri="{FF2B5EF4-FFF2-40B4-BE49-F238E27FC236}">
                <a16:creationId xmlns:a16="http://schemas.microsoft.com/office/drawing/2014/main" id="{46273B6E-4890-5BA0-730E-EDA612F3C2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0232" y="4293096"/>
            <a:ext cx="2376264" cy="1527598"/>
          </a:xfrm>
          <a:prstGeom prst="rect">
            <a:avLst/>
          </a:prstGeom>
          <a:noFill/>
          <a:ln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89833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7209DF2D-9CC6-B36D-5166-881610163E0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39552" y="1700808"/>
          <a:ext cx="6477000" cy="4362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6477120" imgH="4362480" progId="PBrush">
                  <p:embed/>
                </p:oleObj>
              </mc:Choice>
              <mc:Fallback>
                <p:oleObj name="Bitmap Image" r:id="rId2" imgW="6477120" imgH="4362480" progId="PBrush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7209DF2D-9CC6-B36D-5166-881610163E0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9552" y="1700808"/>
                        <a:ext cx="6477000" cy="43624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2.4 Memory Hierarchy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Memory Hierarchy (6:30/50:44)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12</a:t>
            </a:fld>
            <a:endParaRPr lang="zh-TW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79DC3AB-B950-1D60-E97A-9C5B9ABD826A}"/>
              </a:ext>
            </a:extLst>
          </p:cNvPr>
          <p:cNvSpPr txBox="1"/>
          <p:nvPr/>
        </p:nvSpPr>
        <p:spPr>
          <a:xfrm>
            <a:off x="1979712" y="6122934"/>
            <a:ext cx="6120680" cy="215444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800" dirty="0"/>
              <a:t>We have very high speed RF (Register File), then we have a little bit slower L1 Cache, and slower L2 Cache, and then very slow DRAM memory.</a:t>
            </a:r>
          </a:p>
        </p:txBody>
      </p:sp>
      <p:pic>
        <p:nvPicPr>
          <p:cNvPr id="1026" name="Picture 2" descr="How is L2 cache shared between different cores in a CPU? - Quora">
            <a:extLst>
              <a:ext uri="{FF2B5EF4-FFF2-40B4-BE49-F238E27FC236}">
                <a16:creationId xmlns:a16="http://schemas.microsoft.com/office/drawing/2014/main" id="{46273B6E-4890-5BA0-730E-EDA612F3C2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0232" y="4293096"/>
            <a:ext cx="2376264" cy="1527598"/>
          </a:xfrm>
          <a:prstGeom prst="rect">
            <a:avLst/>
          </a:prstGeom>
          <a:noFill/>
          <a:ln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33892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2.5 Cache Memory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13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77017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2.5 Cache Memory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Cache Memory (9:18/50:44)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14</a:t>
            </a:fld>
            <a:endParaRPr lang="zh-TW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79DC3AB-B950-1D60-E97A-9C5B9ABD826A}"/>
              </a:ext>
            </a:extLst>
          </p:cNvPr>
          <p:cNvSpPr txBox="1"/>
          <p:nvPr/>
        </p:nvSpPr>
        <p:spPr>
          <a:xfrm>
            <a:off x="755576" y="5589240"/>
            <a:ext cx="7560840" cy="830997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800" dirty="0"/>
              <a:t>Principle of Locality:</a:t>
            </a:r>
          </a:p>
          <a:p>
            <a:r>
              <a:rPr lang="en-US" sz="800" dirty="0"/>
              <a:t>1. Temporal locality:  The probability  to access the same location of in near future in time T is very high, typically programs has loops or control structures which help us the go back the same of code again.</a:t>
            </a:r>
          </a:p>
          <a:p>
            <a:r>
              <a:rPr lang="en-US" sz="800" dirty="0"/>
              <a:t>2. Spatial locality: If the location of L is accessed in time T, then the probability of location L plus delta L to be access in time T plus delta T is also very high. That means, if you access a location now its nearby locations will be accessed in the immediate future.</a:t>
            </a:r>
          </a:p>
          <a:p>
            <a:r>
              <a:rPr lang="en-US" sz="800" b="1" dirty="0">
                <a:solidFill>
                  <a:srgbClr val="C00000"/>
                </a:solidFill>
              </a:rPr>
              <a:t>If CPU request a word from main memory, it can be get previous word from cache memory</a:t>
            </a:r>
            <a:r>
              <a:rPr lang="en-US" sz="800" dirty="0"/>
              <a:t>.</a:t>
            </a: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90670734-EE27-D674-9297-9EB54D2181E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82581463"/>
              </p:ext>
            </p:extLst>
          </p:nvPr>
        </p:nvGraphicFramePr>
        <p:xfrm>
          <a:off x="755576" y="1844824"/>
          <a:ext cx="7734300" cy="3810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734240" imgH="3809880" progId="PBrush">
                  <p:embed/>
                </p:oleObj>
              </mc:Choice>
              <mc:Fallback>
                <p:oleObj name="Bitmap Image" r:id="rId2" imgW="7734240" imgH="38098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55576" y="1844824"/>
                        <a:ext cx="7734300" cy="38100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256774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2.6 Access Pattern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15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2240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F19BBABD-D1F8-158D-7ABC-F0E8A8B649F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44002006"/>
              </p:ext>
            </p:extLst>
          </p:nvPr>
        </p:nvGraphicFramePr>
        <p:xfrm>
          <a:off x="755576" y="1772816"/>
          <a:ext cx="7639050" cy="4086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639200" imgH="4086360" progId="PBrush">
                  <p:embed/>
                </p:oleObj>
              </mc:Choice>
              <mc:Fallback>
                <p:oleObj name="Bitmap Image" r:id="rId2" imgW="7639200" imgH="40863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55576" y="1772816"/>
                        <a:ext cx="7639050" cy="408622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2.6 Access Pattern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Access Pattern (12:19/50:44)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16</a:t>
            </a:fld>
            <a:endParaRPr lang="zh-TW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79DC3AB-B950-1D60-E97A-9C5B9ABD826A}"/>
              </a:ext>
            </a:extLst>
          </p:cNvPr>
          <p:cNvSpPr txBox="1"/>
          <p:nvPr/>
        </p:nvSpPr>
        <p:spPr>
          <a:xfrm>
            <a:off x="1547664" y="5733256"/>
            <a:ext cx="2448272" cy="216024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800" dirty="0"/>
              <a:t>We can see same addresses are access many times.</a:t>
            </a:r>
          </a:p>
        </p:txBody>
      </p:sp>
    </p:spTree>
    <p:extLst>
      <p:ext uri="{BB962C8B-B14F-4D97-AF65-F5344CB8AC3E}">
        <p14:creationId xmlns:p14="http://schemas.microsoft.com/office/powerpoint/2010/main" val="42365041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2.7 Cache Fundamentals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17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42367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2.7 Cache Fundamentals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Cache Fundamentals (15:19/50:44)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18</a:t>
            </a:fld>
            <a:endParaRPr lang="zh-TW" altLang="en-US" dirty="0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1CFA0B7B-0823-4366-5C29-F23853720D5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81855082"/>
              </p:ext>
            </p:extLst>
          </p:nvPr>
        </p:nvGraphicFramePr>
        <p:xfrm>
          <a:off x="683568" y="1772816"/>
          <a:ext cx="7620000" cy="4533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620120" imgH="4533840" progId="PBrush">
                  <p:embed/>
                </p:oleObj>
              </mc:Choice>
              <mc:Fallback>
                <p:oleObj name="Bitmap Image" r:id="rId2" imgW="7620120" imgH="45338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83568" y="1772816"/>
                        <a:ext cx="7620000" cy="45339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783958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2.8 CPU - Cache Interaction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19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84727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2 Cache Memory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1008114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Cache Memory (00:30/50:44)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chemeClr val="tx1"/>
                </a:solidFill>
              </a:rPr>
              <a:t>What is Cache Memory?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chemeClr val="tx1"/>
                </a:solidFill>
              </a:rPr>
              <a:t>How the Cache memory map to main memory?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270166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2.8 CPU - Cache Interaction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CPU – Cache Interaction (16:53/50:44)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20</a:t>
            </a:fld>
            <a:endParaRPr lang="zh-TW" altLang="en-US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E21F9AAD-6B30-963A-F445-5B3148DB305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17392945"/>
              </p:ext>
            </p:extLst>
          </p:nvPr>
        </p:nvGraphicFramePr>
        <p:xfrm>
          <a:off x="611560" y="1844824"/>
          <a:ext cx="7800975" cy="4362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800840" imgH="4362480" progId="PBrush">
                  <p:embed/>
                </p:oleObj>
              </mc:Choice>
              <mc:Fallback>
                <p:oleObj name="Bitmap Image" r:id="rId2" imgW="7800840" imgH="43624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11560" y="1844824"/>
                        <a:ext cx="7800975" cy="43624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915D16F0-2180-B206-3D7A-128C35569263}"/>
              </a:ext>
            </a:extLst>
          </p:cNvPr>
          <p:cNvSpPr txBox="1"/>
          <p:nvPr/>
        </p:nvSpPr>
        <p:spPr>
          <a:xfrm>
            <a:off x="6660232" y="3284984"/>
            <a:ext cx="1440160" cy="216024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800" dirty="0"/>
              <a:t>Register file: 1 Word = 4 bytes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0B54AFA-0269-380A-D0FA-9D8E6C628C62}"/>
              </a:ext>
            </a:extLst>
          </p:cNvPr>
          <p:cNvSpPr txBox="1"/>
          <p:nvPr/>
        </p:nvSpPr>
        <p:spPr>
          <a:xfrm>
            <a:off x="5076056" y="3645024"/>
            <a:ext cx="1728192" cy="215444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800" dirty="0"/>
              <a:t>Cache memory: two 4-words blocks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B4AAB13-B734-52B5-29F3-B4F736A24DF9}"/>
              </a:ext>
            </a:extLst>
          </p:cNvPr>
          <p:cNvSpPr txBox="1"/>
          <p:nvPr/>
        </p:nvSpPr>
        <p:spPr>
          <a:xfrm>
            <a:off x="5076056" y="4581128"/>
            <a:ext cx="1728192" cy="215444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800" dirty="0"/>
              <a:t>main memory: many 4-words blocks</a:t>
            </a:r>
          </a:p>
        </p:txBody>
      </p:sp>
    </p:spTree>
    <p:extLst>
      <p:ext uri="{BB962C8B-B14F-4D97-AF65-F5344CB8AC3E}">
        <p14:creationId xmlns:p14="http://schemas.microsoft.com/office/powerpoint/2010/main" val="33964769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2.9 Cache Organization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21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33717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FF5DBC18-6361-FFEA-A9BF-78C06DB0AAD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36784124"/>
              </p:ext>
            </p:extLst>
          </p:nvPr>
        </p:nvGraphicFramePr>
        <p:xfrm>
          <a:off x="683568" y="1772816"/>
          <a:ext cx="7839075" cy="4505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839000" imgH="4505400" progId="PBrush">
                  <p:embed/>
                </p:oleObj>
              </mc:Choice>
              <mc:Fallback>
                <p:oleObj name="Bitmap Image" r:id="rId2" imgW="7839000" imgH="45054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83568" y="1772816"/>
                        <a:ext cx="7839075" cy="450532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2.9 Cache Organization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Cache Organization (19:07/50:44)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22</a:t>
            </a:fld>
            <a:endParaRPr lang="zh-TW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F3F41E5-957B-AD09-A717-388A5805E31D}"/>
              </a:ext>
            </a:extLst>
          </p:cNvPr>
          <p:cNvSpPr txBox="1"/>
          <p:nvPr/>
        </p:nvSpPr>
        <p:spPr>
          <a:xfrm>
            <a:off x="323528" y="4941168"/>
            <a:ext cx="2376264" cy="1200329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800" dirty="0"/>
              <a:t>Cache memory: </a:t>
            </a:r>
          </a:p>
          <a:p>
            <a:r>
              <a:rPr lang="en-US" sz="800" dirty="0"/>
              <a:t>1. Cache has array of S sets. Set 0, set 1, …</a:t>
            </a:r>
          </a:p>
          <a:p>
            <a:r>
              <a:rPr lang="en-US" sz="800" dirty="0"/>
              <a:t>2. Each set has multiple lines (E)</a:t>
            </a:r>
          </a:p>
          <a:p>
            <a:r>
              <a:rPr lang="en-US" sz="800" dirty="0"/>
              <a:t>3. Each line has B (= 2^b bytes) blocks.</a:t>
            </a:r>
          </a:p>
          <a:p>
            <a:endParaRPr lang="en-US" sz="800" dirty="0"/>
          </a:p>
          <a:p>
            <a:r>
              <a:rPr lang="en-US" sz="800" dirty="0"/>
              <a:t>When have 64 kB caches.</a:t>
            </a:r>
          </a:p>
          <a:p>
            <a:r>
              <a:rPr lang="en-US" sz="800" dirty="0"/>
              <a:t>1. Each cache has S sets.</a:t>
            </a:r>
          </a:p>
          <a:p>
            <a:r>
              <a:rPr lang="en-US" sz="800" dirty="0"/>
              <a:t>2. Each set divided into E lines.</a:t>
            </a:r>
          </a:p>
          <a:p>
            <a:r>
              <a:rPr lang="en-US" sz="800" dirty="0"/>
              <a:t>3. Each line has B blocks.</a:t>
            </a:r>
          </a:p>
        </p:txBody>
      </p:sp>
    </p:spTree>
    <p:extLst>
      <p:ext uri="{BB962C8B-B14F-4D97-AF65-F5344CB8AC3E}">
        <p14:creationId xmlns:p14="http://schemas.microsoft.com/office/powerpoint/2010/main" val="14256130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2.10 Addressing Cache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23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61857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2.10 Addressing Cache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Addressing Cache (20:48/50:44)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24</a:t>
            </a:fld>
            <a:endParaRPr lang="zh-TW" altLang="en-US" dirty="0"/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869FE684-29E5-3415-AD03-38D9AA82D6A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74012407"/>
              </p:ext>
            </p:extLst>
          </p:nvPr>
        </p:nvGraphicFramePr>
        <p:xfrm>
          <a:off x="467544" y="1844824"/>
          <a:ext cx="8077200" cy="420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8077320" imgH="4200480" progId="PBrush">
                  <p:embed/>
                </p:oleObj>
              </mc:Choice>
              <mc:Fallback>
                <p:oleObj name="Bitmap Image" r:id="rId2" imgW="8077320" imgH="42004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67544" y="1844824"/>
                        <a:ext cx="8077200" cy="420052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295968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2.10 Addressing Cache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Addressing Cache (23:50/50:44)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25</a:t>
            </a:fld>
            <a:endParaRPr lang="zh-TW" altLang="en-US" dirty="0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73B49958-9134-F5F0-BE60-A29EB5AB4D4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53553362"/>
              </p:ext>
            </p:extLst>
          </p:nvPr>
        </p:nvGraphicFramePr>
        <p:xfrm>
          <a:off x="539552" y="1844824"/>
          <a:ext cx="7991475" cy="420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991640" imgH="4200480" progId="PBrush">
                  <p:embed/>
                </p:oleObj>
              </mc:Choice>
              <mc:Fallback>
                <p:oleObj name="Bitmap Image" r:id="rId2" imgW="7991640" imgH="42004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9552" y="1844824"/>
                        <a:ext cx="7991475" cy="420052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85062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2.11 Four Cache Memory Design Choices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26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447340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2.11 Four Cache Memory Design Choices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Four Cache Memory Design Choices (24:41/50:44)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27</a:t>
            </a:fld>
            <a:endParaRPr lang="zh-TW" altLang="en-US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9BCF2465-8ECF-22E5-8386-3354D9A4ABB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53473078"/>
              </p:ext>
            </p:extLst>
          </p:nvPr>
        </p:nvGraphicFramePr>
        <p:xfrm>
          <a:off x="899592" y="1772816"/>
          <a:ext cx="7115175" cy="4019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115040" imgH="4019400" progId="PBrush">
                  <p:embed/>
                </p:oleObj>
              </mc:Choice>
              <mc:Fallback>
                <p:oleObj name="Bitmap Image" r:id="rId2" imgW="7115040" imgH="40194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99592" y="1772816"/>
                        <a:ext cx="7115175" cy="40195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4213223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2.12 Block Placement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28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47801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2.12 Block Placement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Block Placement (26:57/50:44)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29</a:t>
            </a:fld>
            <a:endParaRPr lang="zh-TW" altLang="en-US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1A20F166-7C20-E3BD-1D4E-D2A8A98E7C2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2802062"/>
              </p:ext>
            </p:extLst>
          </p:nvPr>
        </p:nvGraphicFramePr>
        <p:xfrm>
          <a:off x="395536" y="1700808"/>
          <a:ext cx="7448550" cy="4105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448400" imgH="4105440" progId="PBrush">
                  <p:embed/>
                </p:oleObj>
              </mc:Choice>
              <mc:Fallback>
                <p:oleObj name="Bitmap Image" r:id="rId2" imgW="7448400" imgH="41054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95536" y="1700808"/>
                        <a:ext cx="7448550" cy="410527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6BDBBF88-4BB8-61A9-C53F-972C282B8A91}"/>
              </a:ext>
            </a:extLst>
          </p:cNvPr>
          <p:cNvSpPr txBox="1"/>
          <p:nvPr/>
        </p:nvSpPr>
        <p:spPr>
          <a:xfrm>
            <a:off x="1403648" y="5589240"/>
            <a:ext cx="2880320" cy="1323439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800" dirty="0"/>
              <a:t>Each block of main memory is mapped to cache memory.</a:t>
            </a:r>
          </a:p>
          <a:p>
            <a:r>
              <a:rPr lang="en-US" sz="800" dirty="0"/>
              <a:t>For example, </a:t>
            </a:r>
          </a:p>
          <a:p>
            <a:r>
              <a:rPr lang="en-US" sz="800" dirty="0"/>
              <a:t>1. block 12 in main memory. 12 % 8 = 4. It is block 4 in the cache memory.</a:t>
            </a:r>
          </a:p>
          <a:p>
            <a:r>
              <a:rPr lang="en-US" sz="800" dirty="0"/>
              <a:t>2. Block 16 in main memory. 16 % 8 = 0. It is block 0 in cache memory.</a:t>
            </a:r>
          </a:p>
          <a:p>
            <a:r>
              <a:rPr lang="en-US" sz="800" dirty="0"/>
              <a:t>3. Block 24 in main memory. 24 % 8 = 0. It is block 0 in cache memory.</a:t>
            </a:r>
          </a:p>
          <a:p>
            <a:r>
              <a:rPr lang="en-US" sz="800" dirty="0"/>
              <a:t>Multiple block in main memory may be mapped to the same cache memory.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AF47642-4CBC-148F-EFF0-EF2B4491213F}"/>
              </a:ext>
            </a:extLst>
          </p:cNvPr>
          <p:cNvSpPr/>
          <p:nvPr/>
        </p:nvSpPr>
        <p:spPr>
          <a:xfrm>
            <a:off x="4355976" y="2276872"/>
            <a:ext cx="144016" cy="100811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4F0A5C8-A6F4-9CA6-7011-E4612F989234}"/>
              </a:ext>
            </a:extLst>
          </p:cNvPr>
          <p:cNvCxnSpPr>
            <a:cxnSpLocks/>
            <a:stCxn id="20" idx="3"/>
            <a:endCxn id="30" idx="0"/>
          </p:cNvCxnSpPr>
          <p:nvPr/>
        </p:nvCxnSpPr>
        <p:spPr>
          <a:xfrm>
            <a:off x="4499992" y="2780928"/>
            <a:ext cx="2376264" cy="10081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46461CA9-ADCF-4F27-156E-69216EBAF4ED}"/>
              </a:ext>
            </a:extLst>
          </p:cNvPr>
          <p:cNvSpPr/>
          <p:nvPr/>
        </p:nvSpPr>
        <p:spPr>
          <a:xfrm>
            <a:off x="4932040" y="2276872"/>
            <a:ext cx="144016" cy="1008112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4D18AF1-4422-E21A-93A1-C06062E93285}"/>
              </a:ext>
            </a:extLst>
          </p:cNvPr>
          <p:cNvCxnSpPr>
            <a:cxnSpLocks/>
            <a:stCxn id="23" idx="2"/>
            <a:endCxn id="31" idx="0"/>
          </p:cNvCxnSpPr>
          <p:nvPr/>
        </p:nvCxnSpPr>
        <p:spPr>
          <a:xfrm>
            <a:off x="5004048" y="3284984"/>
            <a:ext cx="1296144" cy="504056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62BE0228-75C9-F3E6-23A6-F0C2C86BA003}"/>
              </a:ext>
            </a:extLst>
          </p:cNvPr>
          <p:cNvSpPr/>
          <p:nvPr/>
        </p:nvSpPr>
        <p:spPr>
          <a:xfrm>
            <a:off x="6804248" y="3789040"/>
            <a:ext cx="144016" cy="72008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3397ED6-E18F-5867-76B8-D34DA3B290DF}"/>
              </a:ext>
            </a:extLst>
          </p:cNvPr>
          <p:cNvSpPr/>
          <p:nvPr/>
        </p:nvSpPr>
        <p:spPr>
          <a:xfrm>
            <a:off x="6228184" y="3789040"/>
            <a:ext cx="144016" cy="720080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38807418-B439-5BA8-2004-D1C4A1119BB5}"/>
              </a:ext>
            </a:extLst>
          </p:cNvPr>
          <p:cNvSpPr/>
          <p:nvPr/>
        </p:nvSpPr>
        <p:spPr>
          <a:xfrm>
            <a:off x="6084168" y="2276872"/>
            <a:ext cx="144016" cy="1008112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1998843A-88D1-42F3-80C5-D0C07EDA9A6E}"/>
              </a:ext>
            </a:extLst>
          </p:cNvPr>
          <p:cNvCxnSpPr>
            <a:stCxn id="35" idx="2"/>
            <a:endCxn id="31" idx="0"/>
          </p:cNvCxnSpPr>
          <p:nvPr/>
        </p:nvCxnSpPr>
        <p:spPr>
          <a:xfrm>
            <a:off x="6156176" y="3284984"/>
            <a:ext cx="144016" cy="5040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34223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2.1 CPU vs. Memory Performance Gap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289149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2.12 Block Placement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Block Placement (26:57/50:44)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30</a:t>
            </a:fld>
            <a:endParaRPr lang="zh-TW" altLang="en-US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1A20F166-7C20-E3BD-1D4E-D2A8A98E7C2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95536" y="1700808"/>
          <a:ext cx="7448550" cy="4105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448400" imgH="4105440" progId="PBrush">
                  <p:embed/>
                </p:oleObj>
              </mc:Choice>
              <mc:Fallback>
                <p:oleObj name="Bitmap Image" r:id="rId2" imgW="7448400" imgH="4105440" progId="PBrush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1A20F166-7C20-E3BD-1D4E-D2A8A98E7C2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95536" y="1700808"/>
                        <a:ext cx="7448550" cy="410527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6BDBBF88-4BB8-61A9-C53F-972C282B8A91}"/>
              </a:ext>
            </a:extLst>
          </p:cNvPr>
          <p:cNvSpPr txBox="1"/>
          <p:nvPr/>
        </p:nvSpPr>
        <p:spPr>
          <a:xfrm>
            <a:off x="1475656" y="5538010"/>
            <a:ext cx="2880320" cy="707886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800" dirty="0"/>
              <a:t>If we have two set in cache memory.</a:t>
            </a:r>
          </a:p>
          <a:p>
            <a:r>
              <a:rPr lang="en-US" sz="800" dirty="0"/>
              <a:t>Now the module function is 4.</a:t>
            </a:r>
          </a:p>
          <a:p>
            <a:r>
              <a:rPr lang="en-US" sz="800" dirty="0"/>
              <a:t>1. Block 12 in main memory. 12 % 4 = 0 in cache memory.</a:t>
            </a:r>
          </a:p>
          <a:p>
            <a:r>
              <a:rPr lang="en-US" sz="800" dirty="0"/>
              <a:t>2. Block 21 in main memory. 21 % 4 = 1 in cache memory.</a:t>
            </a:r>
          </a:p>
          <a:p>
            <a:r>
              <a:rPr lang="en-US" sz="800" dirty="0"/>
              <a:t>We can have 4-way associate (4 blocks).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AF47642-4CBC-148F-EFF0-EF2B4491213F}"/>
              </a:ext>
            </a:extLst>
          </p:cNvPr>
          <p:cNvSpPr/>
          <p:nvPr/>
        </p:nvSpPr>
        <p:spPr>
          <a:xfrm>
            <a:off x="4355976" y="2276872"/>
            <a:ext cx="144016" cy="100811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4F0A5C8-A6F4-9CA6-7011-E4612F989234}"/>
              </a:ext>
            </a:extLst>
          </p:cNvPr>
          <p:cNvCxnSpPr>
            <a:cxnSpLocks/>
            <a:stCxn id="20" idx="3"/>
            <a:endCxn id="30" idx="0"/>
          </p:cNvCxnSpPr>
          <p:nvPr/>
        </p:nvCxnSpPr>
        <p:spPr>
          <a:xfrm flipH="1">
            <a:off x="4391980" y="2780928"/>
            <a:ext cx="108012" cy="8640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62BE0228-75C9-F3E6-23A6-F0C2C86BA003}"/>
              </a:ext>
            </a:extLst>
          </p:cNvPr>
          <p:cNvSpPr/>
          <p:nvPr/>
        </p:nvSpPr>
        <p:spPr>
          <a:xfrm>
            <a:off x="4211960" y="3645024"/>
            <a:ext cx="360040" cy="84137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3C0422C-A1DA-678A-71D5-A343DF0C6B82}"/>
              </a:ext>
            </a:extLst>
          </p:cNvPr>
          <p:cNvSpPr/>
          <p:nvPr/>
        </p:nvSpPr>
        <p:spPr>
          <a:xfrm>
            <a:off x="5580112" y="2204864"/>
            <a:ext cx="288032" cy="1152128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0649DBC-078D-F3ED-C445-92F3246942C8}"/>
              </a:ext>
            </a:extLst>
          </p:cNvPr>
          <p:cNvSpPr/>
          <p:nvPr/>
        </p:nvSpPr>
        <p:spPr>
          <a:xfrm>
            <a:off x="4572000" y="3645024"/>
            <a:ext cx="360040" cy="864096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9E0B3A0-973C-F24F-A571-856B00974419}"/>
              </a:ext>
            </a:extLst>
          </p:cNvPr>
          <p:cNvCxnSpPr>
            <a:cxnSpLocks/>
            <a:stCxn id="14" idx="2"/>
            <a:endCxn id="15" idx="0"/>
          </p:cNvCxnSpPr>
          <p:nvPr/>
        </p:nvCxnSpPr>
        <p:spPr>
          <a:xfrm flipH="1">
            <a:off x="4752020" y="3356992"/>
            <a:ext cx="972108" cy="2880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416269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2.12 Block Placement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Block Placement (26:57/50:44)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31</a:t>
            </a:fld>
            <a:endParaRPr lang="zh-TW" altLang="en-US" dirty="0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1A20F166-7C20-E3BD-1D4E-D2A8A98E7C2F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95288" y="1700213"/>
          <a:ext cx="7448550" cy="4105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448400" imgH="4105440" progId="PBrush">
                  <p:embed/>
                </p:oleObj>
              </mc:Choice>
              <mc:Fallback>
                <p:oleObj name="Bitmap Image" r:id="rId2" imgW="7448400" imgH="4105440" progId="PBrush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1A20F166-7C20-E3BD-1D4E-D2A8A98E7C2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95288" y="1700213"/>
                        <a:ext cx="7448550" cy="410527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6BDBBF88-4BB8-61A9-C53F-972C282B8A91}"/>
              </a:ext>
            </a:extLst>
          </p:cNvPr>
          <p:cNvSpPr txBox="1"/>
          <p:nvPr/>
        </p:nvSpPr>
        <p:spPr>
          <a:xfrm>
            <a:off x="2483768" y="5877272"/>
            <a:ext cx="1728192" cy="584775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800" dirty="0"/>
              <a:t>All cache memory into one block.</a:t>
            </a:r>
          </a:p>
          <a:p>
            <a:r>
              <a:rPr lang="en-US" sz="800" dirty="0"/>
              <a:t>We called fully associate.</a:t>
            </a:r>
          </a:p>
          <a:p>
            <a:r>
              <a:rPr lang="en-US" sz="800" dirty="0"/>
              <a:t>Any block in main memory can be place anywhere.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AF47642-4CBC-148F-EFF0-EF2B4491213F}"/>
              </a:ext>
            </a:extLst>
          </p:cNvPr>
          <p:cNvSpPr/>
          <p:nvPr/>
        </p:nvSpPr>
        <p:spPr>
          <a:xfrm>
            <a:off x="4355976" y="2276872"/>
            <a:ext cx="144016" cy="100811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4F0A5C8-A6F4-9CA6-7011-E4612F989234}"/>
              </a:ext>
            </a:extLst>
          </p:cNvPr>
          <p:cNvCxnSpPr>
            <a:cxnSpLocks/>
            <a:stCxn id="20" idx="1"/>
            <a:endCxn id="30" idx="0"/>
          </p:cNvCxnSpPr>
          <p:nvPr/>
        </p:nvCxnSpPr>
        <p:spPr>
          <a:xfrm flipH="1">
            <a:off x="3239852" y="2780928"/>
            <a:ext cx="1116124" cy="93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62BE0228-75C9-F3E6-23A6-F0C2C86BA003}"/>
              </a:ext>
            </a:extLst>
          </p:cNvPr>
          <p:cNvSpPr/>
          <p:nvPr/>
        </p:nvSpPr>
        <p:spPr>
          <a:xfrm>
            <a:off x="2555776" y="3717032"/>
            <a:ext cx="1368152" cy="78154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76884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2C5F8CE1-20F5-81FA-1ABD-D223BD4D5A8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37045994"/>
              </p:ext>
            </p:extLst>
          </p:nvPr>
        </p:nvGraphicFramePr>
        <p:xfrm>
          <a:off x="971600" y="1988840"/>
          <a:ext cx="7172325" cy="3800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172280" imgH="3800520" progId="PBrush">
                  <p:embed/>
                </p:oleObj>
              </mc:Choice>
              <mc:Fallback>
                <p:oleObj name="Bitmap Image" r:id="rId2" imgW="7172280" imgH="38005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971600" y="1988840"/>
                        <a:ext cx="7172325" cy="380047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2.12 Block Placement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Block Placement (32:36/50:44)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32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1343738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2.13 Direct-Mapped Cache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33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959860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2.13 Direct-Mapped Cache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Direct-Mapped Cache (32:36/50:44)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34</a:t>
            </a:fld>
            <a:endParaRPr lang="zh-TW" altLang="en-US" dirty="0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84D04920-2D11-A468-1503-EBF1C447F7C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53674485"/>
              </p:ext>
            </p:extLst>
          </p:nvPr>
        </p:nvGraphicFramePr>
        <p:xfrm>
          <a:off x="683568" y="1916832"/>
          <a:ext cx="7524750" cy="4076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524720" imgH="4076640" progId="PBrush">
                  <p:embed/>
                </p:oleObj>
              </mc:Choice>
              <mc:Fallback>
                <p:oleObj name="Bitmap Image" r:id="rId2" imgW="7524720" imgH="40766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83568" y="1916832"/>
                        <a:ext cx="7524750" cy="40767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5234346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2.14 Accessing Direct-Mapped Cache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35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99718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2.14 Accessing Direct-Mapped Cache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Accessing Direct-Mapped Cache (33:18/50:44)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36</a:t>
            </a:fld>
            <a:endParaRPr lang="zh-TW" altLang="en-US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66A58C61-7060-7E1C-1BDA-DE3CD4DF79F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44170759"/>
              </p:ext>
            </p:extLst>
          </p:nvPr>
        </p:nvGraphicFramePr>
        <p:xfrm>
          <a:off x="755576" y="1844824"/>
          <a:ext cx="7629525" cy="3914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629480" imgH="3914640" progId="PBrush">
                  <p:embed/>
                </p:oleObj>
              </mc:Choice>
              <mc:Fallback>
                <p:oleObj name="Bitmap Image" r:id="rId2" imgW="7629480" imgH="39146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55576" y="1844824"/>
                        <a:ext cx="7629525" cy="391477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1DF7B17F-CC11-341A-2FDD-2508514C54FB}"/>
              </a:ext>
            </a:extLst>
          </p:cNvPr>
          <p:cNvSpPr/>
          <p:nvPr/>
        </p:nvSpPr>
        <p:spPr>
          <a:xfrm>
            <a:off x="2843808" y="3212976"/>
            <a:ext cx="1224136" cy="36004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5FFA8F-A468-907C-0940-32935F25517E}"/>
              </a:ext>
            </a:extLst>
          </p:cNvPr>
          <p:cNvSpPr/>
          <p:nvPr/>
        </p:nvSpPr>
        <p:spPr>
          <a:xfrm>
            <a:off x="2771800" y="4725144"/>
            <a:ext cx="864096" cy="28803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BF0F5368-0E09-DC7E-E9B9-EEBBFB6620E2}"/>
              </a:ext>
            </a:extLst>
          </p:cNvPr>
          <p:cNvCxnSpPr>
            <a:stCxn id="9" idx="1"/>
            <a:endCxn id="10" idx="1"/>
          </p:cNvCxnSpPr>
          <p:nvPr/>
        </p:nvCxnSpPr>
        <p:spPr>
          <a:xfrm rot="10800000" flipV="1">
            <a:off x="2771800" y="3392996"/>
            <a:ext cx="72008" cy="1476164"/>
          </a:xfrm>
          <a:prstGeom prst="bentConnector3">
            <a:avLst>
              <a:gd name="adj1" fmla="val 417465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509734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10E8573D-230D-79E3-17C9-AEF30169245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93074184"/>
              </p:ext>
            </p:extLst>
          </p:nvPr>
        </p:nvGraphicFramePr>
        <p:xfrm>
          <a:off x="611560" y="1916832"/>
          <a:ext cx="7658100" cy="441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658280" imgH="4419720" progId="PBrush">
                  <p:embed/>
                </p:oleObj>
              </mc:Choice>
              <mc:Fallback>
                <p:oleObj name="Bitmap Image" r:id="rId2" imgW="7658280" imgH="44197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11560" y="1916832"/>
                        <a:ext cx="7658100" cy="44196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2.14 Accessing Direct-Mapped Cache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Accessing Direct-Mapped Cache (34:17/50:44)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37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24779376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2.14 Accessing Direct-Mapped Cache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Accessing Direct-Mapped Cache (35:35/50:44)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38</a:t>
            </a:fld>
            <a:endParaRPr lang="zh-TW" altLang="en-US" dirty="0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91A3A2A0-5F04-61DF-7DAF-A0630CA202E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57622157"/>
              </p:ext>
            </p:extLst>
          </p:nvPr>
        </p:nvGraphicFramePr>
        <p:xfrm>
          <a:off x="539552" y="1700808"/>
          <a:ext cx="7886700" cy="4457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886880" imgH="4457880" progId="PBrush">
                  <p:embed/>
                </p:oleObj>
              </mc:Choice>
              <mc:Fallback>
                <p:oleObj name="Bitmap Image" r:id="rId2" imgW="7886880" imgH="44578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9552" y="1700808"/>
                        <a:ext cx="7886700" cy="44577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9755370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2.15 Block Identification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39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30790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6F1D8805-A00B-6477-93F1-EEE2405E477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827584" y="1916832"/>
          <a:ext cx="7467600" cy="421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467480" imgH="4210200" progId="PBrush">
                  <p:embed/>
                </p:oleObj>
              </mc:Choice>
              <mc:Fallback>
                <p:oleObj name="Bitmap Image" r:id="rId2" imgW="7467480" imgH="4210200" progId="PBrush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6F1D8805-A00B-6477-93F1-EEE2405E477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27584" y="1916832"/>
                        <a:ext cx="7467600" cy="42100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2.1 CPU vs. Memory Performance Gap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CPU vs. Memory Performance Gap (01:30/50:44)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4</a:t>
            </a:fld>
            <a:endParaRPr lang="zh-TW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698F55-12EB-FFCD-818C-BBC86163381B}"/>
              </a:ext>
            </a:extLst>
          </p:cNvPr>
          <p:cNvSpPr txBox="1"/>
          <p:nvPr/>
        </p:nvSpPr>
        <p:spPr>
          <a:xfrm>
            <a:off x="3923928" y="5733256"/>
            <a:ext cx="4392488" cy="830997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Performance of CPU vs DRAM</a:t>
            </a:r>
          </a:p>
          <a:p>
            <a:r>
              <a:rPr lang="en-US" sz="1200" dirty="0"/>
              <a:t>CPU speed grow much faster than DRAM memory</a:t>
            </a:r>
          </a:p>
          <a:p>
            <a:r>
              <a:rPr lang="en-US" sz="1200" dirty="0"/>
              <a:t>CPU improve decoding of operation, performing an ALU operation, this lead to an imbalance in the speed of operation. </a:t>
            </a:r>
          </a:p>
        </p:txBody>
      </p:sp>
    </p:spTree>
    <p:extLst>
      <p:ext uri="{BB962C8B-B14F-4D97-AF65-F5344CB8AC3E}">
        <p14:creationId xmlns:p14="http://schemas.microsoft.com/office/powerpoint/2010/main" val="199743525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2.15 Block Identification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Block Identification (36:53/50:44)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40</a:t>
            </a:fld>
            <a:endParaRPr lang="zh-TW" altLang="en-US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5803985F-71B4-42D4-9BAB-F46168A58BD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26202524"/>
              </p:ext>
            </p:extLst>
          </p:nvPr>
        </p:nvGraphicFramePr>
        <p:xfrm>
          <a:off x="899592" y="1988840"/>
          <a:ext cx="7181850" cy="4067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182000" imgH="4067280" progId="PBrush">
                  <p:embed/>
                </p:oleObj>
              </mc:Choice>
              <mc:Fallback>
                <p:oleObj name="Bitmap Image" r:id="rId2" imgW="7182000" imgH="40672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99592" y="1988840"/>
                        <a:ext cx="7181850" cy="406717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3696569F-061A-4268-DC4F-247D3950EB97}"/>
              </a:ext>
            </a:extLst>
          </p:cNvPr>
          <p:cNvSpPr txBox="1"/>
          <p:nvPr/>
        </p:nvSpPr>
        <p:spPr>
          <a:xfrm>
            <a:off x="2123728" y="5517232"/>
            <a:ext cx="864096" cy="216024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800" dirty="0"/>
              <a:t>If “=“, then hit.</a:t>
            </a:r>
          </a:p>
        </p:txBody>
      </p:sp>
    </p:spTree>
    <p:extLst>
      <p:ext uri="{BB962C8B-B14F-4D97-AF65-F5344CB8AC3E}">
        <p14:creationId xmlns:p14="http://schemas.microsoft.com/office/powerpoint/2010/main" val="100988220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2.16 Direct Mapped Cache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41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1628860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425E27CC-7B9B-AEF6-CE01-BCEF213F1E8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33970157"/>
              </p:ext>
            </p:extLst>
          </p:nvPr>
        </p:nvGraphicFramePr>
        <p:xfrm>
          <a:off x="539552" y="1844824"/>
          <a:ext cx="7810500" cy="432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810560" imgH="4324320" progId="PBrush">
                  <p:embed/>
                </p:oleObj>
              </mc:Choice>
              <mc:Fallback>
                <p:oleObj name="Bitmap Image" r:id="rId2" imgW="7810560" imgH="43243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9552" y="1844824"/>
                        <a:ext cx="7810500" cy="43243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2.16 Direct Mapped Cache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Direct Mapped Cache (37:29/50:44)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42</a:t>
            </a:fld>
            <a:endParaRPr lang="zh-TW" alt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3EFDF58-0E80-DF98-7B83-05A2FF057B18}"/>
              </a:ext>
            </a:extLst>
          </p:cNvPr>
          <p:cNvSpPr/>
          <p:nvPr/>
        </p:nvSpPr>
        <p:spPr>
          <a:xfrm>
            <a:off x="5292080" y="3645024"/>
            <a:ext cx="936104" cy="21602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4312969-6469-B104-EC39-CA09FA4CFCF1}"/>
              </a:ext>
            </a:extLst>
          </p:cNvPr>
          <p:cNvSpPr/>
          <p:nvPr/>
        </p:nvSpPr>
        <p:spPr>
          <a:xfrm>
            <a:off x="7668344" y="4797152"/>
            <a:ext cx="288032" cy="21602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75775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2.17 Set Associative Cache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43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791074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501E1C91-378A-56AA-8757-3794D5EDE6F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21325667"/>
              </p:ext>
            </p:extLst>
          </p:nvPr>
        </p:nvGraphicFramePr>
        <p:xfrm>
          <a:off x="683568" y="1844824"/>
          <a:ext cx="7905750" cy="4429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905600" imgH="4429080" progId="PBrush">
                  <p:embed/>
                </p:oleObj>
              </mc:Choice>
              <mc:Fallback>
                <p:oleObj name="Bitmap Image" r:id="rId2" imgW="7905600" imgH="44290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83568" y="1844824"/>
                        <a:ext cx="7905750" cy="442912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2.17 Set Associative Cache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Set Associative Cache (39:04/50:44)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44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3516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2.18 Accessing Set Associative Cache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45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342093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2.18 Accessing Set Associative Cache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Accessing Set Associative Cache (39:08/50:44)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46</a:t>
            </a:fld>
            <a:endParaRPr lang="zh-TW" altLang="en-US" dirty="0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CAFE7E38-356D-81AA-BABC-2385D0F0320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33565515"/>
              </p:ext>
            </p:extLst>
          </p:nvPr>
        </p:nvGraphicFramePr>
        <p:xfrm>
          <a:off x="755576" y="1988840"/>
          <a:ext cx="7400925" cy="4219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400880" imgH="4219560" progId="PBrush">
                  <p:embed/>
                </p:oleObj>
              </mc:Choice>
              <mc:Fallback>
                <p:oleObj name="Bitmap Image" r:id="rId2" imgW="7400880" imgH="42195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55576" y="1988840"/>
                        <a:ext cx="7400925" cy="421957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4054BD94-A488-23F7-B30C-FD329F94A03F}"/>
              </a:ext>
            </a:extLst>
          </p:cNvPr>
          <p:cNvSpPr/>
          <p:nvPr/>
        </p:nvSpPr>
        <p:spPr>
          <a:xfrm>
            <a:off x="2771800" y="4869160"/>
            <a:ext cx="792088" cy="43204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ADA2CC7-6479-4FA2-B025-37FE08C5ECE8}"/>
              </a:ext>
            </a:extLst>
          </p:cNvPr>
          <p:cNvSpPr/>
          <p:nvPr/>
        </p:nvSpPr>
        <p:spPr>
          <a:xfrm>
            <a:off x="2915816" y="3284984"/>
            <a:ext cx="1080120" cy="28803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1F1345E0-B9B5-A013-080E-ADAC52E6368F}"/>
              </a:ext>
            </a:extLst>
          </p:cNvPr>
          <p:cNvCxnSpPr>
            <a:cxnSpLocks/>
            <a:stCxn id="11" idx="1"/>
            <a:endCxn id="9" idx="1"/>
          </p:cNvCxnSpPr>
          <p:nvPr/>
        </p:nvCxnSpPr>
        <p:spPr>
          <a:xfrm rot="10800000" flipV="1">
            <a:off x="2771800" y="3429000"/>
            <a:ext cx="144016" cy="1656184"/>
          </a:xfrm>
          <a:prstGeom prst="bentConnector3">
            <a:avLst>
              <a:gd name="adj1" fmla="val 258732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317527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2.18 Accessing Set Associative Cache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Accessing Set Associative Cache (39:18/50:44)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47</a:t>
            </a:fld>
            <a:endParaRPr lang="zh-TW" altLang="en-US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B05DC63F-A0AE-B95D-4812-FEAC315076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07195796"/>
              </p:ext>
            </p:extLst>
          </p:nvPr>
        </p:nvGraphicFramePr>
        <p:xfrm>
          <a:off x="827584" y="1844824"/>
          <a:ext cx="7400925" cy="4505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400880" imgH="4505400" progId="PBrush">
                  <p:embed/>
                </p:oleObj>
              </mc:Choice>
              <mc:Fallback>
                <p:oleObj name="Bitmap Image" r:id="rId2" imgW="7400880" imgH="45054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27584" y="1844824"/>
                        <a:ext cx="7400925" cy="450532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ACC34310-8BE9-1FA0-5561-2230EE0FEFBA}"/>
              </a:ext>
            </a:extLst>
          </p:cNvPr>
          <p:cNvSpPr/>
          <p:nvPr/>
        </p:nvSpPr>
        <p:spPr>
          <a:xfrm>
            <a:off x="2627784" y="4077072"/>
            <a:ext cx="5040560" cy="504056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19F6CD1-09B7-89B6-BCC8-6FE69FB96844}"/>
              </a:ext>
            </a:extLst>
          </p:cNvPr>
          <p:cNvSpPr/>
          <p:nvPr/>
        </p:nvSpPr>
        <p:spPr>
          <a:xfrm>
            <a:off x="2699792" y="5589240"/>
            <a:ext cx="4392488" cy="79208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D7B4475-3239-5077-A3BA-42A2B570001E}"/>
              </a:ext>
            </a:extLst>
          </p:cNvPr>
          <p:cNvCxnSpPr>
            <a:stCxn id="10" idx="2"/>
            <a:endCxn id="14" idx="0"/>
          </p:cNvCxnSpPr>
          <p:nvPr/>
        </p:nvCxnSpPr>
        <p:spPr>
          <a:xfrm flipH="1">
            <a:off x="4896036" y="4581128"/>
            <a:ext cx="252028" cy="10081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8649E538-6CB8-270F-D640-DCE1928BD4C4}"/>
              </a:ext>
            </a:extLst>
          </p:cNvPr>
          <p:cNvSpPr txBox="1"/>
          <p:nvPr/>
        </p:nvSpPr>
        <p:spPr>
          <a:xfrm>
            <a:off x="5076056" y="5229200"/>
            <a:ext cx="864096" cy="216024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800" dirty="0"/>
              <a:t>matched</a:t>
            </a:r>
          </a:p>
        </p:txBody>
      </p:sp>
    </p:spTree>
    <p:extLst>
      <p:ext uri="{BB962C8B-B14F-4D97-AF65-F5344CB8AC3E}">
        <p14:creationId xmlns:p14="http://schemas.microsoft.com/office/powerpoint/2010/main" val="200919362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2.18 Accessing Set Associative Cache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Accessing Set Associative Cache (40:35/50:44)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48</a:t>
            </a:fld>
            <a:endParaRPr lang="zh-TW" altLang="en-US" dirty="0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8181C620-ECE5-E52C-4D7E-C96FAB9D3DF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36634462"/>
              </p:ext>
            </p:extLst>
          </p:nvPr>
        </p:nvGraphicFramePr>
        <p:xfrm>
          <a:off x="899592" y="1844824"/>
          <a:ext cx="7486650" cy="435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486560" imgH="4352760" progId="PBrush">
                  <p:embed/>
                </p:oleObj>
              </mc:Choice>
              <mc:Fallback>
                <p:oleObj name="Bitmap Image" r:id="rId2" imgW="7486560" imgH="43527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99592" y="1844824"/>
                        <a:ext cx="7486650" cy="435292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691945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2.18 Accessing Set Associative Cache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Accessing Set Associative Cache (40:35/50:44)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49</a:t>
            </a:fld>
            <a:endParaRPr lang="zh-TW" altLang="en-US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A2095E59-818C-241F-BFFE-90840CFD73F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18209787"/>
              </p:ext>
            </p:extLst>
          </p:nvPr>
        </p:nvGraphicFramePr>
        <p:xfrm>
          <a:off x="683568" y="1772816"/>
          <a:ext cx="7724775" cy="4486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724880" imgH="4486320" progId="PBrush">
                  <p:embed/>
                </p:oleObj>
              </mc:Choice>
              <mc:Fallback>
                <p:oleObj name="Bitmap Image" r:id="rId2" imgW="7724880" imgH="44863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83568" y="1772816"/>
                        <a:ext cx="7724775" cy="448627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157235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2.2 CPU Pipeline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5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830136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2.18 Accessing Set Associative Cache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Accessing Set Associative Cache (43:39/50:44)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50</a:t>
            </a:fld>
            <a:endParaRPr lang="zh-TW" altLang="en-US" dirty="0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7B071006-3CB7-3575-8202-961214404A6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68314680"/>
              </p:ext>
            </p:extLst>
          </p:nvPr>
        </p:nvGraphicFramePr>
        <p:xfrm>
          <a:off x="539552" y="1988840"/>
          <a:ext cx="7448550" cy="3981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448400" imgH="3981600" progId="PBrush">
                  <p:embed/>
                </p:oleObj>
              </mc:Choice>
              <mc:Fallback>
                <p:oleObj name="Bitmap Image" r:id="rId2" imgW="7448400" imgH="39816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9552" y="1988840"/>
                        <a:ext cx="7448550" cy="39814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83F097DF-F5F2-150E-CE4E-12CAF5733FF9}"/>
              </a:ext>
            </a:extLst>
          </p:cNvPr>
          <p:cNvSpPr txBox="1"/>
          <p:nvPr/>
        </p:nvSpPr>
        <p:spPr>
          <a:xfrm>
            <a:off x="5436096" y="2780928"/>
            <a:ext cx="1440160" cy="215444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800" dirty="0"/>
              <a:t>No index in fully associative</a:t>
            </a:r>
          </a:p>
        </p:txBody>
      </p:sp>
    </p:spTree>
    <p:extLst>
      <p:ext uri="{BB962C8B-B14F-4D97-AF65-F5344CB8AC3E}">
        <p14:creationId xmlns:p14="http://schemas.microsoft.com/office/powerpoint/2010/main" val="232862089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2.19 Cache Indexing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51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331658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2.19 Cache Indexing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Cache Indexing (43:50/50:44)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52</a:t>
            </a:fld>
            <a:endParaRPr lang="zh-TW" altLang="en-US" dirty="0"/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77CAE577-A909-E627-F401-A2EFF9DCADD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46141014"/>
              </p:ext>
            </p:extLst>
          </p:nvPr>
        </p:nvGraphicFramePr>
        <p:xfrm>
          <a:off x="971600" y="1916832"/>
          <a:ext cx="3705225" cy="1552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3705120" imgH="1552680" progId="PBrush">
                  <p:embed/>
                </p:oleObj>
              </mc:Choice>
              <mc:Fallback>
                <p:oleObj name="Bitmap Image" r:id="rId2" imgW="3705120" imgH="15526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971600" y="1916832"/>
                        <a:ext cx="3705225" cy="155257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1165AC90-41EC-EC29-75BB-E79879EA5BD4}"/>
              </a:ext>
            </a:extLst>
          </p:cNvPr>
          <p:cNvSpPr txBox="1"/>
          <p:nvPr/>
        </p:nvSpPr>
        <p:spPr>
          <a:xfrm>
            <a:off x="4499992" y="2348880"/>
            <a:ext cx="1440160" cy="215444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800" dirty="0"/>
              <a:t>0 t0 31: total have 32 sets</a:t>
            </a:r>
          </a:p>
        </p:txBody>
      </p:sp>
    </p:spTree>
    <p:extLst>
      <p:ext uri="{BB962C8B-B14F-4D97-AF65-F5344CB8AC3E}">
        <p14:creationId xmlns:p14="http://schemas.microsoft.com/office/powerpoint/2010/main" val="101640275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8457CF0C-CF93-BB2B-3B74-A398CA843C0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66137242"/>
              </p:ext>
            </p:extLst>
          </p:nvPr>
        </p:nvGraphicFramePr>
        <p:xfrm>
          <a:off x="683568" y="1772816"/>
          <a:ext cx="6915150" cy="4438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6915240" imgH="4438800" progId="PBrush">
                  <p:embed/>
                </p:oleObj>
              </mc:Choice>
              <mc:Fallback>
                <p:oleObj name="Bitmap Image" r:id="rId2" imgW="6915240" imgH="44388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83568" y="1772816"/>
                        <a:ext cx="6915150" cy="44386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2.19 Cache Indexing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Cache Indexing (45:19/50:44)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53</a:t>
            </a:fld>
            <a:endParaRPr lang="zh-TW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F4227D-AA86-6E5F-B079-90C01BFADB5C}"/>
              </a:ext>
            </a:extLst>
          </p:cNvPr>
          <p:cNvSpPr txBox="1"/>
          <p:nvPr/>
        </p:nvSpPr>
        <p:spPr>
          <a:xfrm>
            <a:off x="6660232" y="3573016"/>
            <a:ext cx="1977482" cy="338554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800" dirty="0"/>
              <a:t>Use higher order bit indexing to avoid same cache mapping.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72E1884-4E90-7E3C-7983-472ADCFB171E}"/>
              </a:ext>
            </a:extLst>
          </p:cNvPr>
          <p:cNvSpPr/>
          <p:nvPr/>
        </p:nvSpPr>
        <p:spPr>
          <a:xfrm>
            <a:off x="4716016" y="2852936"/>
            <a:ext cx="288032" cy="864096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871D26D-0C55-F84A-E88E-69E7CC959FCB}"/>
              </a:ext>
            </a:extLst>
          </p:cNvPr>
          <p:cNvCxnSpPr>
            <a:cxnSpLocks/>
            <a:stCxn id="9" idx="1"/>
          </p:cNvCxnSpPr>
          <p:nvPr/>
        </p:nvCxnSpPr>
        <p:spPr>
          <a:xfrm flipH="1" flipV="1">
            <a:off x="5004048" y="3284984"/>
            <a:ext cx="1656184" cy="4573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8DEE2AD8-FF65-14E5-92E0-E3A84B40501D}"/>
              </a:ext>
            </a:extLst>
          </p:cNvPr>
          <p:cNvSpPr txBox="1"/>
          <p:nvPr/>
        </p:nvSpPr>
        <p:spPr>
          <a:xfrm>
            <a:off x="6660232" y="4581128"/>
            <a:ext cx="1977482" cy="338554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800" dirty="0"/>
              <a:t>Lower order bit will map to different  cache mapping.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ABD2F6D-92E1-4A32-31CF-43FC399D16E8}"/>
              </a:ext>
            </a:extLst>
          </p:cNvPr>
          <p:cNvCxnSpPr>
            <a:cxnSpLocks/>
            <a:stCxn id="18" idx="1"/>
            <a:endCxn id="21" idx="3"/>
          </p:cNvCxnSpPr>
          <p:nvPr/>
        </p:nvCxnSpPr>
        <p:spPr>
          <a:xfrm flipH="1" flipV="1">
            <a:off x="5220072" y="4509120"/>
            <a:ext cx="1440160" cy="2412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A2F8EED7-9A06-2A45-727C-90AB7344AE4D}"/>
              </a:ext>
            </a:extLst>
          </p:cNvPr>
          <p:cNvSpPr/>
          <p:nvPr/>
        </p:nvSpPr>
        <p:spPr>
          <a:xfrm>
            <a:off x="5004048" y="2852936"/>
            <a:ext cx="216024" cy="331236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764856A-EAF2-B650-CEF3-55668BDAAAF2}"/>
              </a:ext>
            </a:extLst>
          </p:cNvPr>
          <p:cNvSpPr txBox="1"/>
          <p:nvPr/>
        </p:nvSpPr>
        <p:spPr>
          <a:xfrm>
            <a:off x="6660232" y="2924944"/>
            <a:ext cx="1008112" cy="461665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800" dirty="0"/>
              <a:t>Tag</a:t>
            </a:r>
          </a:p>
          <a:p>
            <a:r>
              <a:rPr lang="en-US" sz="800" dirty="0"/>
              <a:t>Index</a:t>
            </a:r>
          </a:p>
          <a:p>
            <a:r>
              <a:rPr lang="en-US" sz="800" dirty="0"/>
              <a:t>Block offset</a:t>
            </a:r>
          </a:p>
        </p:txBody>
      </p:sp>
    </p:spTree>
    <p:extLst>
      <p:ext uri="{BB962C8B-B14F-4D97-AF65-F5344CB8AC3E}">
        <p14:creationId xmlns:p14="http://schemas.microsoft.com/office/powerpoint/2010/main" val="126489103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r>
              <a:rPr lang="en-US" altLang="zh-TW" sz="6000" b="1">
                <a:solidFill>
                  <a:srgbClr val="FFFF00"/>
                </a:solidFill>
              </a:rPr>
              <a:t>End</a:t>
            </a:r>
            <a:endParaRPr lang="zh-TW" altLang="en-US" sz="6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6BE27-E923-4EC2-B046-3272AE2A3E5C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54</a:t>
            </a:fld>
            <a:endParaRPr lang="zh-TW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0740EF53-0851-A95C-5812-18E1A95E0B8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21862710"/>
              </p:ext>
            </p:extLst>
          </p:nvPr>
        </p:nvGraphicFramePr>
        <p:xfrm>
          <a:off x="539552" y="1772816"/>
          <a:ext cx="7848600" cy="4152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848720" imgH="4152960" progId="PBrush">
                  <p:embed/>
                </p:oleObj>
              </mc:Choice>
              <mc:Fallback>
                <p:oleObj name="Bitmap Image" r:id="rId2" imgW="7848720" imgH="41529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9552" y="1772816"/>
                        <a:ext cx="7848600" cy="41529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2.2 CPU Pipeline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CPU Pipeline (2:33/50:44)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6</a:t>
            </a:fld>
            <a:endParaRPr lang="zh-TW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698F55-12EB-FFCD-818C-BBC86163381B}"/>
              </a:ext>
            </a:extLst>
          </p:cNvPr>
          <p:cNvSpPr txBox="1"/>
          <p:nvPr/>
        </p:nvSpPr>
        <p:spPr>
          <a:xfrm>
            <a:off x="3923928" y="5733256"/>
            <a:ext cx="4392488" cy="646331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/>
              <a:t>To solve the imbalance problem between CPU and memory, the memory hierarchy has been proposed.</a:t>
            </a:r>
          </a:p>
          <a:p>
            <a:r>
              <a:rPr lang="en-US" sz="1200" dirty="0"/>
              <a:t>This is the instruction pipeline.</a:t>
            </a:r>
          </a:p>
        </p:txBody>
      </p:sp>
    </p:spTree>
    <p:extLst>
      <p:ext uri="{BB962C8B-B14F-4D97-AF65-F5344CB8AC3E}">
        <p14:creationId xmlns:p14="http://schemas.microsoft.com/office/powerpoint/2010/main" val="34751734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2.2 CPU Pipeline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CPU Pipeline (2:33/50:44)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7</a:t>
            </a:fld>
            <a:endParaRPr lang="zh-TW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698F55-12EB-FFCD-818C-BBC86163381B}"/>
              </a:ext>
            </a:extLst>
          </p:cNvPr>
          <p:cNvSpPr txBox="1"/>
          <p:nvPr/>
        </p:nvSpPr>
        <p:spPr>
          <a:xfrm>
            <a:off x="2483768" y="6093296"/>
            <a:ext cx="5112568" cy="461665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800" dirty="0"/>
              <a:t>You can see there are two stages, one is instruction fetch stage and the other one is MEM stage.</a:t>
            </a:r>
          </a:p>
          <a:p>
            <a:r>
              <a:rPr lang="en-US" sz="800" dirty="0"/>
              <a:t>Every stage we will talk exactly one clock cycle.</a:t>
            </a:r>
          </a:p>
          <a:p>
            <a:r>
              <a:rPr lang="en-US" sz="800" dirty="0"/>
              <a:t>The design challenge is in the instruction fetch stage and MEM stage go along with normal pipeline speed.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1185AD0F-A384-4B22-7CB5-1DE614143B8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49530689"/>
              </p:ext>
            </p:extLst>
          </p:nvPr>
        </p:nvGraphicFramePr>
        <p:xfrm>
          <a:off x="683568" y="1772816"/>
          <a:ext cx="7696200" cy="4286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696080" imgH="4286160" progId="PBrush">
                  <p:embed/>
                </p:oleObj>
              </mc:Choice>
              <mc:Fallback>
                <p:oleObj name="Bitmap Image" r:id="rId2" imgW="7696080" imgH="42861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83568" y="1772816"/>
                        <a:ext cx="7696200" cy="42862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CD88EC1D-7B3F-E99E-BF4A-868B44F585AB}"/>
              </a:ext>
            </a:extLst>
          </p:cNvPr>
          <p:cNvSpPr txBox="1"/>
          <p:nvPr/>
        </p:nvSpPr>
        <p:spPr>
          <a:xfrm>
            <a:off x="1386204" y="5708510"/>
            <a:ext cx="953548" cy="338554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800" dirty="0"/>
              <a:t>Instruction Fetch stage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66C4FCB-7F07-98AF-B4F4-E023C81C3173}"/>
              </a:ext>
            </a:extLst>
          </p:cNvPr>
          <p:cNvSpPr txBox="1"/>
          <p:nvPr/>
        </p:nvSpPr>
        <p:spPr>
          <a:xfrm>
            <a:off x="6228184" y="5805264"/>
            <a:ext cx="936104" cy="215444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800" dirty="0"/>
              <a:t>MEM stage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FA6EF8E-A682-41EF-23C3-5D696FB13FD8}"/>
              </a:ext>
            </a:extLst>
          </p:cNvPr>
          <p:cNvSpPr txBox="1"/>
          <p:nvPr/>
        </p:nvSpPr>
        <p:spPr>
          <a:xfrm>
            <a:off x="3347864" y="5805264"/>
            <a:ext cx="792088" cy="216024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800" dirty="0"/>
              <a:t>Decode Stage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2C18A4C-F9FD-C877-5FA2-4D51A2B48686}"/>
              </a:ext>
            </a:extLst>
          </p:cNvPr>
          <p:cNvSpPr txBox="1"/>
          <p:nvPr/>
        </p:nvSpPr>
        <p:spPr>
          <a:xfrm>
            <a:off x="5004048" y="5805264"/>
            <a:ext cx="953548" cy="215444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800" dirty="0"/>
              <a:t>Execute Stage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8F61238-B13D-B40F-0FEB-97E9CAE5ADE2}"/>
              </a:ext>
            </a:extLst>
          </p:cNvPr>
          <p:cNvSpPr txBox="1"/>
          <p:nvPr/>
        </p:nvSpPr>
        <p:spPr>
          <a:xfrm>
            <a:off x="7668344" y="5805264"/>
            <a:ext cx="936104" cy="215444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800" dirty="0"/>
              <a:t>Write Back Stage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711C1DA-8A7F-9703-3588-A75B9553A5FF}"/>
              </a:ext>
            </a:extLst>
          </p:cNvPr>
          <p:cNvSpPr txBox="1"/>
          <p:nvPr/>
        </p:nvSpPr>
        <p:spPr>
          <a:xfrm>
            <a:off x="3491880" y="3573016"/>
            <a:ext cx="936104" cy="215444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800" dirty="0"/>
              <a:t>RF (Register File)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A92B6F3-90C9-CAC2-8128-E42E8DDCDB08}"/>
              </a:ext>
            </a:extLst>
          </p:cNvPr>
          <p:cNvSpPr txBox="1"/>
          <p:nvPr/>
        </p:nvSpPr>
        <p:spPr>
          <a:xfrm>
            <a:off x="611560" y="3429000"/>
            <a:ext cx="936104" cy="215444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800" dirty="0"/>
              <a:t>Instruction Cache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682ED0B-F94B-7A43-9F8F-A961E1FC653D}"/>
              </a:ext>
            </a:extLst>
          </p:cNvPr>
          <p:cNvSpPr txBox="1"/>
          <p:nvPr/>
        </p:nvSpPr>
        <p:spPr>
          <a:xfrm>
            <a:off x="7308304" y="3356992"/>
            <a:ext cx="792088" cy="216024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800" dirty="0"/>
              <a:t>Data Cache</a:t>
            </a:r>
          </a:p>
        </p:txBody>
      </p:sp>
    </p:spTree>
    <p:extLst>
      <p:ext uri="{BB962C8B-B14F-4D97-AF65-F5344CB8AC3E}">
        <p14:creationId xmlns:p14="http://schemas.microsoft.com/office/powerpoint/2010/main" val="10577151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2.3 Memory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8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39300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2.3 Memory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Memory (4:30/50:44)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9</a:t>
            </a:fld>
            <a:endParaRPr lang="zh-TW" altLang="en-US" dirty="0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68B3028C-97C0-2E31-CE7F-2DAD465590E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43852574"/>
              </p:ext>
            </p:extLst>
          </p:nvPr>
        </p:nvGraphicFramePr>
        <p:xfrm>
          <a:off x="755576" y="1916832"/>
          <a:ext cx="7591425" cy="3781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591320" imgH="3781440" progId="PBrush">
                  <p:embed/>
                </p:oleObj>
              </mc:Choice>
              <mc:Fallback>
                <p:oleObj name="Bitmap Image" r:id="rId2" imgW="7591320" imgH="37814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55576" y="1916832"/>
                        <a:ext cx="7591425" cy="378142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279DC3AB-B950-1D60-E97A-9C5B9ABD826A}"/>
              </a:ext>
            </a:extLst>
          </p:cNvPr>
          <p:cNvSpPr txBox="1"/>
          <p:nvPr/>
        </p:nvSpPr>
        <p:spPr>
          <a:xfrm>
            <a:off x="1979712" y="5733256"/>
            <a:ext cx="5112568" cy="461665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800" dirty="0"/>
              <a:t>To keep large memory, we implement computer memory as a hierarchy.</a:t>
            </a:r>
          </a:p>
          <a:p>
            <a:r>
              <a:rPr lang="en-US" sz="800" dirty="0"/>
              <a:t>Multiple memory with different speeds.</a:t>
            </a:r>
          </a:p>
          <a:p>
            <a:r>
              <a:rPr lang="en-US" sz="800" dirty="0"/>
              <a:t>We keep the smaller and faster memories close to CPU and keep the slower and large memory below fast memory.</a:t>
            </a:r>
          </a:p>
        </p:txBody>
      </p:sp>
    </p:spTree>
    <p:extLst>
      <p:ext uri="{BB962C8B-B14F-4D97-AF65-F5344CB8AC3E}">
        <p14:creationId xmlns:p14="http://schemas.microsoft.com/office/powerpoint/2010/main" val="5702829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>
          <a:solidFill>
            <a:srgbClr val="C0000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tailEnd type="triangle"/>
        </a:ln>
      </a:spPr>
      <a:bodyPr/>
      <a:lstStyle/>
      <a:style>
        <a:lnRef idx="1">
          <a:schemeClr val="accent2"/>
        </a:lnRef>
        <a:fillRef idx="0">
          <a:schemeClr val="accent2"/>
        </a:fillRef>
        <a:effectRef idx="0">
          <a:schemeClr val="accent2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3390</TotalTime>
  <Words>1591</Words>
  <Application>Microsoft Office PowerPoint</Application>
  <PresentationFormat>On-screen Show (4:3)</PresentationFormat>
  <Paragraphs>297</Paragraphs>
  <Slides>54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59" baseType="lpstr">
      <vt:lpstr>Arial</vt:lpstr>
      <vt:lpstr>Calibri</vt:lpstr>
      <vt:lpstr>Wingdings</vt:lpstr>
      <vt:lpstr>Office 佈景主題</vt:lpstr>
      <vt:lpstr>Bitmap Image</vt:lpstr>
      <vt:lpstr>2 Cache Memory</vt:lpstr>
      <vt:lpstr>2 Cache Memory</vt:lpstr>
      <vt:lpstr>2.1 CPU vs. Memory Performance Gap</vt:lpstr>
      <vt:lpstr>2.1 CPU vs. Memory Performance Gap</vt:lpstr>
      <vt:lpstr>2.2 CPU Pipeline</vt:lpstr>
      <vt:lpstr>2.2 CPU Pipeline</vt:lpstr>
      <vt:lpstr>2.2 CPU Pipeline</vt:lpstr>
      <vt:lpstr>2.3 Memory</vt:lpstr>
      <vt:lpstr>2.3 Memory</vt:lpstr>
      <vt:lpstr>2.4 Memory Hierarchy</vt:lpstr>
      <vt:lpstr>2.4 Memory Hierarchy</vt:lpstr>
      <vt:lpstr>2.4 Memory Hierarchy</vt:lpstr>
      <vt:lpstr>2.5 Cache Memory</vt:lpstr>
      <vt:lpstr>2.5 Cache Memory</vt:lpstr>
      <vt:lpstr>2.6 Access Pattern</vt:lpstr>
      <vt:lpstr>2.6 Access Pattern</vt:lpstr>
      <vt:lpstr>2.7 Cache Fundamentals</vt:lpstr>
      <vt:lpstr>2.7 Cache Fundamentals</vt:lpstr>
      <vt:lpstr>2.8 CPU - Cache Interaction</vt:lpstr>
      <vt:lpstr>2.8 CPU - Cache Interaction</vt:lpstr>
      <vt:lpstr>2.9 Cache Organization</vt:lpstr>
      <vt:lpstr>2.9 Cache Organization</vt:lpstr>
      <vt:lpstr>2.10 Addressing Cache</vt:lpstr>
      <vt:lpstr>2.10 Addressing Cache</vt:lpstr>
      <vt:lpstr>2.10 Addressing Cache</vt:lpstr>
      <vt:lpstr>2.11 Four Cache Memory Design Choices</vt:lpstr>
      <vt:lpstr>2.11 Four Cache Memory Design Choices</vt:lpstr>
      <vt:lpstr>2.12 Block Placement</vt:lpstr>
      <vt:lpstr>2.12 Block Placement</vt:lpstr>
      <vt:lpstr>2.12 Block Placement</vt:lpstr>
      <vt:lpstr>2.12 Block Placement</vt:lpstr>
      <vt:lpstr>2.12 Block Placement</vt:lpstr>
      <vt:lpstr>2.13 Direct-Mapped Cache</vt:lpstr>
      <vt:lpstr>2.13 Direct-Mapped Cache</vt:lpstr>
      <vt:lpstr>2.14 Accessing Direct-Mapped Cache</vt:lpstr>
      <vt:lpstr>2.14 Accessing Direct-Mapped Cache</vt:lpstr>
      <vt:lpstr>2.14 Accessing Direct-Mapped Cache</vt:lpstr>
      <vt:lpstr>2.14 Accessing Direct-Mapped Cache</vt:lpstr>
      <vt:lpstr>2.15 Block Identification</vt:lpstr>
      <vt:lpstr>2.15 Block Identification</vt:lpstr>
      <vt:lpstr>2.16 Direct Mapped Cache</vt:lpstr>
      <vt:lpstr>2.16 Direct Mapped Cache</vt:lpstr>
      <vt:lpstr>2.17 Set Associative Cache</vt:lpstr>
      <vt:lpstr>2.17 Set Associative Cache</vt:lpstr>
      <vt:lpstr>2.18 Accessing Set Associative Cache</vt:lpstr>
      <vt:lpstr>2.18 Accessing Set Associative Cache</vt:lpstr>
      <vt:lpstr>2.18 Accessing Set Associative Cache</vt:lpstr>
      <vt:lpstr>2.18 Accessing Set Associative Cache</vt:lpstr>
      <vt:lpstr>2.18 Accessing Set Associative Cache</vt:lpstr>
      <vt:lpstr>2.18 Accessing Set Associative Cache</vt:lpstr>
      <vt:lpstr>2.19 Cache Indexing</vt:lpstr>
      <vt:lpstr>2.19 Cache Indexing</vt:lpstr>
      <vt:lpstr>2.19 Cache Indexing</vt:lpstr>
      <vt:lpstr>End</vt:lpstr>
    </vt:vector>
  </TitlesOfParts>
  <Company>HOME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Node JS</dc:title>
  <dc:creator>USER</dc:creator>
  <cp:lastModifiedBy>Peter Chen</cp:lastModifiedBy>
  <cp:revision>1202</cp:revision>
  <dcterms:created xsi:type="dcterms:W3CDTF">2018-09-28T16:40:41Z</dcterms:created>
  <dcterms:modified xsi:type="dcterms:W3CDTF">2022-09-06T04:09:08Z</dcterms:modified>
</cp:coreProperties>
</file>

<file path=docProps/thumbnail.jpeg>
</file>